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58" r:id="rId5"/>
    <p:sldId id="259" r:id="rId6"/>
    <p:sldId id="260" r:id="rId7"/>
    <p:sldId id="267" r:id="rId8"/>
    <p:sldId id="275" r:id="rId9"/>
    <p:sldId id="268" r:id="rId10"/>
    <p:sldId id="271" r:id="rId11"/>
    <p:sldId id="272" r:id="rId12"/>
    <p:sldId id="273" r:id="rId13"/>
    <p:sldId id="276" r:id="rId14"/>
    <p:sldId id="274" r:id="rId15"/>
    <p:sldId id="263" r:id="rId16"/>
    <p:sldId id="266" r:id="rId17"/>
    <p:sldId id="269" r:id="rId18"/>
    <p:sldId id="270" r:id="rId19"/>
  </p:sldIdLst>
  <p:sldSz cx="9144000" cy="5143500" type="screen16x9"/>
  <p:notesSz cx="6858000" cy="9144000"/>
  <p:embeddedFontLst>
    <p:embeddedFont>
      <p:font typeface="Dosis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  <p:embeddedFont>
      <p:font typeface="Roboto Black" panose="020B060402020202020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01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3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3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380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1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39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75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99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 and last touch attribution</a:t>
            </a:r>
            <a:endParaRPr sz="105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Janine Jones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February 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4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What is the user </a:t>
            </a:r>
            <a:r>
              <a:rPr lang="en-GB" sz="2000" dirty="0" smtClean="0"/>
              <a:t>journey – from first touch to purchase?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2576079"/>
            <a:ext cx="8520600" cy="24669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All users come to site through 4 ‘awareness’ campaigns. Of these users, 31% do not return, however, 7% make a purchase on this first visit.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The remaining 69% of users are re-engaged by 4 ‘retargeting’ campaigns. Of these users, 24.4% of them go on to make a purchase. 93% of all purchases are therefore generated by these retargeting campaigns.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 smtClean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When a user visits the site, they have the option of subscribing to an email list, and as a source, email is responsible for 35% of last touches and 47% of all purchases.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 smtClean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Data is also collected about the pages/products a user visits and used to serve relevant retargeting ads on </a:t>
            </a:r>
            <a:r>
              <a:rPr lang="en-GB" sz="1200" dirty="0" err="1" smtClean="0"/>
              <a:t>facebook</a:t>
            </a:r>
            <a:r>
              <a:rPr lang="en-GB" sz="1200" dirty="0" smtClean="0"/>
              <a:t>. The retargeting-ad campaign is responsible for 22% of all last touches and 31% of all purchases.</a:t>
            </a:r>
            <a:endParaRPr lang="en-GB" sz="1200" dirty="0" smtClean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13929"/>
            <a:ext cx="6858000" cy="1962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875" y="1498888"/>
            <a:ext cx="14954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32219" y="1508414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+mj-lt"/>
                <a:ea typeface="Roboto Black"/>
                <a:sym typeface="Roboto Black"/>
              </a:rPr>
              <a:t>3. Optimise the campaign budget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463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4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Which five campaigns should Cool </a:t>
            </a:r>
            <a:r>
              <a:rPr lang="en-GB" sz="2000" dirty="0" err="1" smtClean="0"/>
              <a:t>Tshirts</a:t>
            </a:r>
            <a:r>
              <a:rPr lang="en-GB" sz="2000" dirty="0" smtClean="0"/>
              <a:t> invest in? 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50246" y="2490181"/>
            <a:ext cx="8665154" cy="25868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/>
              <a:t>Healthy upper funnel metrics are very important, so I would suggest investing in the 3 article awareness campaigns: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/>
              <a:t>Ten-crazy-cool-shirt-facts, getting-to-know-cool-</a:t>
            </a:r>
            <a:r>
              <a:rPr lang="en-GB" sz="1100" dirty="0" err="1" smtClean="0"/>
              <a:t>tshirts</a:t>
            </a:r>
            <a:r>
              <a:rPr lang="en-GB" sz="1100" dirty="0" smtClean="0"/>
              <a:t> and interview-with-cool-</a:t>
            </a:r>
            <a:r>
              <a:rPr lang="en-GB" sz="1100" dirty="0" err="1" smtClean="0"/>
              <a:t>tshirts</a:t>
            </a:r>
            <a:r>
              <a:rPr lang="en-GB" sz="1100" dirty="0" smtClean="0"/>
              <a:t>-founder.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/>
              <a:t>By investing in these, and expanding their reach, we can increase the number of visitors to site. We would then expect that 70% of these visitors would re-engage through another campaign.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/>
              <a:t>Email is a low cost channel in terms of campaign delivery, but I would suggest adding additional sign up locations on site to increase the size of the subscriber base. I would not invest in the weekly newsletter, as it is already a successful campaign, but I would suggest further investment in the retargeting-campaign. Investing in new technologies such as smart recommendations algorithms could further improve the visit and conversion rate from this campaign.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/>
              <a:t>I would also choose to invest in the </a:t>
            </a:r>
            <a:r>
              <a:rPr lang="en-GB" sz="1100" dirty="0" err="1" smtClean="0"/>
              <a:t>retargetting</a:t>
            </a:r>
            <a:r>
              <a:rPr lang="en-GB" sz="1100" dirty="0" smtClean="0"/>
              <a:t>-ad. This is currently only run on </a:t>
            </a:r>
            <a:r>
              <a:rPr lang="en-GB" sz="1100" dirty="0" err="1" smtClean="0"/>
              <a:t>facebook</a:t>
            </a:r>
            <a:r>
              <a:rPr lang="en-GB" sz="1100" dirty="0" smtClean="0"/>
              <a:t>, but with more investment this could also run on other sites. We can see that visitors of Cool </a:t>
            </a:r>
            <a:r>
              <a:rPr lang="en-GB" sz="1100" dirty="0" err="1" smtClean="0"/>
              <a:t>Tshirts</a:t>
            </a:r>
            <a:r>
              <a:rPr lang="en-GB" sz="1100" dirty="0" smtClean="0"/>
              <a:t> use news sites such as </a:t>
            </a:r>
            <a:r>
              <a:rPr lang="en-GB" sz="1100" dirty="0" err="1" smtClean="0"/>
              <a:t>buzzfeed</a:t>
            </a:r>
            <a:r>
              <a:rPr lang="en-GB" sz="1100" dirty="0" smtClean="0"/>
              <a:t>, </a:t>
            </a:r>
            <a:r>
              <a:rPr lang="en-GB" sz="1100" dirty="0" err="1" smtClean="0"/>
              <a:t>nytimes</a:t>
            </a:r>
            <a:r>
              <a:rPr lang="en-GB" sz="1100" dirty="0" smtClean="0"/>
              <a:t> and medium, so additional ads could be placed on sites such as this.</a:t>
            </a:r>
            <a:endParaRPr lang="en-GB" sz="11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64" y="641638"/>
            <a:ext cx="6511664" cy="1863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875" y="1498888"/>
            <a:ext cx="1495425" cy="55245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56309" y="1295400"/>
            <a:ext cx="2493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256308" y="1453169"/>
            <a:ext cx="2493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>
            <a:off x="256307" y="1829319"/>
            <a:ext cx="2493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250246" y="1999525"/>
            <a:ext cx="2493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250247" y="2159750"/>
            <a:ext cx="2493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28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9436" y="313313"/>
            <a:ext cx="381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/*</a:t>
            </a:r>
          </a:p>
          <a:p>
            <a:r>
              <a:rPr lang="en-GB" dirty="0"/>
              <a:t>Here's the first-touch query, in case you need it</a:t>
            </a:r>
          </a:p>
          <a:p>
            <a:r>
              <a:rPr lang="en-GB" dirty="0"/>
              <a:t>*/</a:t>
            </a:r>
          </a:p>
          <a:p>
            <a:endParaRPr lang="en-GB" dirty="0"/>
          </a:p>
          <a:p>
            <a:r>
              <a:rPr lang="en-GB" dirty="0"/>
              <a:t>WITH </a:t>
            </a:r>
            <a:r>
              <a:rPr lang="en-GB" dirty="0" err="1"/>
              <a:t>first_touch</a:t>
            </a:r>
            <a:r>
              <a:rPr lang="en-GB" dirty="0"/>
              <a:t> AS (</a:t>
            </a:r>
          </a:p>
          <a:p>
            <a:r>
              <a:rPr lang="en-GB" dirty="0"/>
              <a:t>    SELECT </a:t>
            </a:r>
            <a:r>
              <a:rPr lang="en-GB" dirty="0" err="1"/>
              <a:t>user_id</a:t>
            </a:r>
            <a:r>
              <a:rPr lang="en-GB" dirty="0"/>
              <a:t>,</a:t>
            </a:r>
          </a:p>
          <a:p>
            <a:r>
              <a:rPr lang="en-GB" dirty="0"/>
              <a:t>        MIN(timestamp) as </a:t>
            </a:r>
            <a:r>
              <a:rPr lang="en-GB" dirty="0" err="1"/>
              <a:t>first_touch_at</a:t>
            </a:r>
            <a:endParaRPr lang="en-GB" dirty="0"/>
          </a:p>
          <a:p>
            <a:r>
              <a:rPr lang="en-GB" dirty="0"/>
              <a:t>    FROM </a:t>
            </a:r>
            <a:r>
              <a:rPr lang="en-GB" dirty="0" err="1"/>
              <a:t>page_visits</a:t>
            </a:r>
            <a:endParaRPr lang="en-GB" dirty="0"/>
          </a:p>
          <a:p>
            <a:r>
              <a:rPr lang="en-GB" dirty="0"/>
              <a:t>    GROUP BY </a:t>
            </a:r>
            <a:r>
              <a:rPr lang="en-GB" dirty="0" err="1"/>
              <a:t>user_id</a:t>
            </a:r>
            <a:r>
              <a:rPr lang="en-GB" dirty="0"/>
              <a:t>)</a:t>
            </a:r>
          </a:p>
          <a:p>
            <a:r>
              <a:rPr lang="en-GB" dirty="0"/>
              <a:t>SELECT </a:t>
            </a:r>
            <a:r>
              <a:rPr lang="en-GB" dirty="0" err="1"/>
              <a:t>ft.user_id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ft.first_touch_at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pv.utm_source</a:t>
            </a:r>
            <a:r>
              <a:rPr lang="en-GB" dirty="0"/>
              <a:t>,</a:t>
            </a:r>
          </a:p>
          <a:p>
            <a:r>
              <a:rPr lang="en-GB" dirty="0"/>
              <a:t>		</a:t>
            </a:r>
            <a:r>
              <a:rPr lang="en-GB" dirty="0" err="1"/>
              <a:t>pv.utm_campaign</a:t>
            </a:r>
            <a:endParaRPr lang="en-GB" dirty="0"/>
          </a:p>
          <a:p>
            <a:r>
              <a:rPr lang="en-GB" dirty="0"/>
              <a:t>FROM </a:t>
            </a:r>
            <a:r>
              <a:rPr lang="en-GB" dirty="0" err="1"/>
              <a:t>first_touch</a:t>
            </a:r>
            <a:r>
              <a:rPr lang="en-GB" dirty="0"/>
              <a:t> </a:t>
            </a:r>
            <a:r>
              <a:rPr lang="en-GB" dirty="0" err="1"/>
              <a:t>ft</a:t>
            </a:r>
            <a:endParaRPr lang="en-GB" dirty="0"/>
          </a:p>
          <a:p>
            <a:r>
              <a:rPr lang="en-GB" dirty="0"/>
              <a:t>JOIN </a:t>
            </a:r>
            <a:r>
              <a:rPr lang="en-GB" dirty="0" err="1"/>
              <a:t>page_visits</a:t>
            </a:r>
            <a:r>
              <a:rPr lang="en-GB" dirty="0"/>
              <a:t> </a:t>
            </a:r>
            <a:r>
              <a:rPr lang="en-GB" dirty="0" err="1"/>
              <a:t>pv</a:t>
            </a:r>
            <a:endParaRPr lang="en-GB" dirty="0"/>
          </a:p>
          <a:p>
            <a:r>
              <a:rPr lang="en-GB" dirty="0"/>
              <a:t>    ON </a:t>
            </a:r>
            <a:r>
              <a:rPr lang="en-GB" dirty="0" err="1"/>
              <a:t>ft.user_id</a:t>
            </a:r>
            <a:r>
              <a:rPr lang="en-GB" dirty="0"/>
              <a:t> = </a:t>
            </a:r>
            <a:r>
              <a:rPr lang="en-GB" dirty="0" err="1"/>
              <a:t>pv.user_id</a:t>
            </a:r>
            <a:endParaRPr lang="en-GB" dirty="0"/>
          </a:p>
          <a:p>
            <a:r>
              <a:rPr lang="en-GB" dirty="0"/>
              <a:t>    AND </a:t>
            </a:r>
            <a:r>
              <a:rPr lang="en-GB" dirty="0" err="1"/>
              <a:t>ft.first_touch_at</a:t>
            </a:r>
            <a:r>
              <a:rPr lang="en-GB" dirty="0"/>
              <a:t> = </a:t>
            </a:r>
            <a:r>
              <a:rPr lang="en-GB" dirty="0" err="1"/>
              <a:t>pv.timestamp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876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145" y="31573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--1. How many campaigns and sources does </a:t>
            </a:r>
            <a:r>
              <a:rPr lang="en-GB" dirty="0" err="1"/>
              <a:t>CoolTShirts</a:t>
            </a:r>
            <a:r>
              <a:rPr lang="en-GB" dirty="0"/>
              <a:t> use? Which source is used for each campaign?</a:t>
            </a:r>
          </a:p>
          <a:p>
            <a:endParaRPr lang="en-GB" dirty="0"/>
          </a:p>
          <a:p>
            <a:r>
              <a:rPr lang="en-GB" dirty="0"/>
              <a:t>--Count distinct campaigns</a:t>
            </a:r>
          </a:p>
          <a:p>
            <a:r>
              <a:rPr lang="en-GB" dirty="0"/>
              <a:t>SELECT COUNT (DISTINCT </a:t>
            </a:r>
            <a:r>
              <a:rPr lang="en-GB" dirty="0" err="1"/>
              <a:t>utm_campaign</a:t>
            </a:r>
            <a:r>
              <a:rPr lang="en-GB" dirty="0"/>
              <a:t>) AS '</a:t>
            </a:r>
            <a:r>
              <a:rPr lang="en-GB" dirty="0" err="1"/>
              <a:t>Campaign_count</a:t>
            </a:r>
            <a:r>
              <a:rPr lang="en-GB" dirty="0"/>
              <a:t>'</a:t>
            </a:r>
          </a:p>
          <a:p>
            <a:r>
              <a:rPr lang="en-GB" dirty="0"/>
              <a:t>FROM </a:t>
            </a:r>
            <a:r>
              <a:rPr lang="en-GB" dirty="0" err="1"/>
              <a:t>page_visits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--Count distinct sources</a:t>
            </a:r>
          </a:p>
          <a:p>
            <a:r>
              <a:rPr lang="en-GB" dirty="0"/>
              <a:t>SELECT COUNT (DISTINCT </a:t>
            </a:r>
            <a:r>
              <a:rPr lang="en-GB" dirty="0" err="1"/>
              <a:t>utm_source</a:t>
            </a:r>
            <a:r>
              <a:rPr lang="en-GB" dirty="0"/>
              <a:t>) AS '</a:t>
            </a:r>
            <a:r>
              <a:rPr lang="en-GB" dirty="0" err="1"/>
              <a:t>Source_count</a:t>
            </a:r>
            <a:r>
              <a:rPr lang="en-GB" dirty="0"/>
              <a:t>'</a:t>
            </a:r>
          </a:p>
          <a:p>
            <a:r>
              <a:rPr lang="en-GB" dirty="0"/>
              <a:t>FROM </a:t>
            </a:r>
            <a:r>
              <a:rPr lang="en-GB" dirty="0" err="1"/>
              <a:t>page_visits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--Relationship between campaigns and sources</a:t>
            </a:r>
          </a:p>
          <a:p>
            <a:r>
              <a:rPr lang="en-GB" dirty="0"/>
              <a:t>SELECT DISTINCT </a:t>
            </a:r>
            <a:r>
              <a:rPr lang="en-GB" dirty="0" err="1"/>
              <a:t>utm_campaign</a:t>
            </a:r>
            <a:r>
              <a:rPr lang="en-GB" dirty="0"/>
              <a:t> AS 'Campaigns',</a:t>
            </a:r>
          </a:p>
          <a:p>
            <a:r>
              <a:rPr lang="en-GB" dirty="0"/>
              <a:t>								</a:t>
            </a:r>
            <a:r>
              <a:rPr lang="en-GB" dirty="0" err="1"/>
              <a:t>utm_source</a:t>
            </a:r>
            <a:r>
              <a:rPr lang="en-GB" dirty="0"/>
              <a:t> AS 'Source'</a:t>
            </a:r>
          </a:p>
          <a:p>
            <a:r>
              <a:rPr lang="en-GB" dirty="0"/>
              <a:t>FROM </a:t>
            </a:r>
            <a:r>
              <a:rPr lang="en-GB" dirty="0" err="1"/>
              <a:t>page_visits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7211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145" y="315730"/>
            <a:ext cx="457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--How many </a:t>
            </a:r>
            <a:r>
              <a:rPr lang="en-GB" dirty="0" smtClean="0"/>
              <a:t>first </a:t>
            </a:r>
            <a:r>
              <a:rPr lang="en-GB" dirty="0"/>
              <a:t>touches is each campaign responsible for?</a:t>
            </a:r>
          </a:p>
          <a:p>
            <a:r>
              <a:rPr lang="en-GB" dirty="0"/>
              <a:t>--create a temporary table </a:t>
            </a:r>
            <a:r>
              <a:rPr lang="en-GB" dirty="0" smtClean="0"/>
              <a:t>(</a:t>
            </a:r>
            <a:r>
              <a:rPr lang="en-GB" dirty="0" err="1" smtClean="0"/>
              <a:t>first_touch</a:t>
            </a:r>
            <a:r>
              <a:rPr lang="en-GB" dirty="0"/>
              <a:t>) that finds the </a:t>
            </a:r>
            <a:r>
              <a:rPr lang="en-GB" dirty="0" smtClean="0"/>
              <a:t>earliest </a:t>
            </a:r>
            <a:r>
              <a:rPr lang="en-GB" dirty="0"/>
              <a:t>timestamp for each user id </a:t>
            </a:r>
          </a:p>
          <a:p>
            <a:r>
              <a:rPr lang="en-GB" dirty="0"/>
              <a:t>WITH </a:t>
            </a:r>
            <a:r>
              <a:rPr lang="en-GB" dirty="0" err="1" smtClean="0"/>
              <a:t>first_touch</a:t>
            </a:r>
            <a:r>
              <a:rPr lang="en-GB" dirty="0" smtClean="0"/>
              <a:t> </a:t>
            </a:r>
            <a:r>
              <a:rPr lang="en-GB" dirty="0"/>
              <a:t>AS (</a:t>
            </a:r>
          </a:p>
          <a:p>
            <a:r>
              <a:rPr lang="en-GB" dirty="0"/>
              <a:t>    SELECT </a:t>
            </a:r>
            <a:r>
              <a:rPr lang="en-GB" dirty="0" err="1"/>
              <a:t>user_id</a:t>
            </a:r>
            <a:r>
              <a:rPr lang="en-GB" dirty="0"/>
              <a:t>,</a:t>
            </a:r>
          </a:p>
          <a:p>
            <a:r>
              <a:rPr lang="en-GB" dirty="0"/>
              <a:t>        </a:t>
            </a:r>
            <a:r>
              <a:rPr lang="en-GB" dirty="0" smtClean="0"/>
              <a:t>MIN(timestamp</a:t>
            </a:r>
            <a:r>
              <a:rPr lang="en-GB" dirty="0"/>
              <a:t>) as </a:t>
            </a:r>
            <a:r>
              <a:rPr lang="en-GB" dirty="0" err="1" smtClean="0"/>
              <a:t>first_touch_at</a:t>
            </a:r>
            <a:endParaRPr lang="en-GB" dirty="0"/>
          </a:p>
          <a:p>
            <a:r>
              <a:rPr lang="en-GB" dirty="0"/>
              <a:t>    FROM </a:t>
            </a:r>
            <a:r>
              <a:rPr lang="en-GB" dirty="0" err="1"/>
              <a:t>page_visits</a:t>
            </a:r>
            <a:endParaRPr lang="en-GB" dirty="0"/>
          </a:p>
          <a:p>
            <a:r>
              <a:rPr lang="en-GB" dirty="0"/>
              <a:t>    GROUP BY </a:t>
            </a:r>
            <a:r>
              <a:rPr lang="en-GB" dirty="0" err="1"/>
              <a:t>user_id</a:t>
            </a:r>
            <a:r>
              <a:rPr lang="en-GB" dirty="0"/>
              <a:t>),</a:t>
            </a:r>
          </a:p>
          <a:p>
            <a:r>
              <a:rPr lang="en-GB" dirty="0"/>
              <a:t>--create another temporary table that adds source and campaign </a:t>
            </a:r>
            <a:r>
              <a:rPr lang="en-GB" dirty="0" err="1"/>
              <a:t>colums</a:t>
            </a:r>
            <a:r>
              <a:rPr lang="en-GB" dirty="0"/>
              <a:t> by joining </a:t>
            </a:r>
            <a:r>
              <a:rPr lang="en-GB" dirty="0" err="1" smtClean="0"/>
              <a:t>first_touch</a:t>
            </a:r>
            <a:r>
              <a:rPr lang="en-GB" dirty="0" smtClean="0"/>
              <a:t> </a:t>
            </a:r>
            <a:r>
              <a:rPr lang="en-GB" dirty="0"/>
              <a:t>to </a:t>
            </a:r>
            <a:r>
              <a:rPr lang="en-GB" dirty="0" err="1"/>
              <a:t>page_visits</a:t>
            </a:r>
            <a:r>
              <a:rPr lang="en-GB" dirty="0"/>
              <a:t> table on </a:t>
            </a:r>
            <a:r>
              <a:rPr lang="en-GB" dirty="0" err="1"/>
              <a:t>user_id</a:t>
            </a:r>
            <a:r>
              <a:rPr lang="en-GB" dirty="0"/>
              <a:t> and timestamp    </a:t>
            </a:r>
          </a:p>
          <a:p>
            <a:r>
              <a:rPr lang="en-GB" dirty="0" err="1"/>
              <a:t>lt_attr</a:t>
            </a:r>
            <a:r>
              <a:rPr lang="en-GB" dirty="0"/>
              <a:t> AS (</a:t>
            </a:r>
          </a:p>
          <a:p>
            <a:r>
              <a:rPr lang="en-GB" dirty="0"/>
              <a:t>SELECT </a:t>
            </a:r>
            <a:r>
              <a:rPr lang="en-GB" dirty="0" err="1" smtClean="0"/>
              <a:t>ft.user_id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 smtClean="0"/>
              <a:t>ft.first_touch_at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pv.utm_source</a:t>
            </a:r>
            <a:r>
              <a:rPr lang="en-GB" dirty="0"/>
              <a:t>,</a:t>
            </a:r>
          </a:p>
          <a:p>
            <a:r>
              <a:rPr lang="en-GB" dirty="0"/>
              <a:t>		</a:t>
            </a:r>
            <a:r>
              <a:rPr lang="en-GB" dirty="0" err="1"/>
              <a:t>pv.utm_campaign</a:t>
            </a:r>
            <a:endParaRPr lang="en-GB" dirty="0"/>
          </a:p>
          <a:p>
            <a:r>
              <a:rPr lang="en-GB" dirty="0"/>
              <a:t>FROM </a:t>
            </a:r>
            <a:r>
              <a:rPr lang="en-GB" dirty="0" err="1" smtClean="0"/>
              <a:t>first_touch</a:t>
            </a:r>
            <a:r>
              <a:rPr lang="en-GB" dirty="0" smtClean="0"/>
              <a:t> </a:t>
            </a:r>
            <a:r>
              <a:rPr lang="en-GB" dirty="0" err="1" smtClean="0"/>
              <a:t>ft</a:t>
            </a:r>
            <a:endParaRPr lang="en-GB" dirty="0"/>
          </a:p>
          <a:p>
            <a:r>
              <a:rPr lang="en-GB" dirty="0"/>
              <a:t>JOIN </a:t>
            </a:r>
            <a:r>
              <a:rPr lang="en-GB" dirty="0" err="1"/>
              <a:t>page_visits</a:t>
            </a:r>
            <a:r>
              <a:rPr lang="en-GB" dirty="0"/>
              <a:t> </a:t>
            </a:r>
            <a:r>
              <a:rPr lang="en-GB" dirty="0" err="1"/>
              <a:t>pv</a:t>
            </a:r>
            <a:endParaRPr lang="en-GB" dirty="0"/>
          </a:p>
          <a:p>
            <a:r>
              <a:rPr lang="en-GB" dirty="0"/>
              <a:t>    ON </a:t>
            </a:r>
            <a:r>
              <a:rPr lang="en-GB" dirty="0" err="1" smtClean="0"/>
              <a:t>ft.user_id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pv.user_id</a:t>
            </a:r>
            <a:endParaRPr lang="en-GB" dirty="0"/>
          </a:p>
          <a:p>
            <a:r>
              <a:rPr lang="en-GB" dirty="0"/>
              <a:t>    AND </a:t>
            </a:r>
            <a:r>
              <a:rPr lang="en-GB" dirty="0" err="1" smtClean="0"/>
              <a:t>ft.first_touch_at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pv.timestamp</a:t>
            </a:r>
            <a:endParaRPr lang="en-GB" dirty="0"/>
          </a:p>
          <a:p>
            <a:r>
              <a:rPr lang="en-GB" dirty="0"/>
              <a:t>)</a:t>
            </a:r>
          </a:p>
          <a:p>
            <a:r>
              <a:rPr lang="en-GB" dirty="0"/>
              <a:t>--count the rows to determine how many last touches are attributed to each campaign and source</a:t>
            </a:r>
          </a:p>
          <a:p>
            <a:r>
              <a:rPr lang="en-GB" dirty="0"/>
              <a:t>SELECT </a:t>
            </a:r>
            <a:r>
              <a:rPr lang="en-GB" dirty="0" err="1" smtClean="0"/>
              <a:t>ft_attr.utm_source</a:t>
            </a:r>
            <a:r>
              <a:rPr lang="en-GB" dirty="0" smtClean="0"/>
              <a:t> </a:t>
            </a:r>
            <a:r>
              <a:rPr lang="en-GB" dirty="0"/>
              <a:t>AS Source,</a:t>
            </a:r>
          </a:p>
          <a:p>
            <a:r>
              <a:rPr lang="en-GB" dirty="0"/>
              <a:t>       </a:t>
            </a:r>
            <a:r>
              <a:rPr lang="en-GB" dirty="0" err="1" smtClean="0"/>
              <a:t>ft_attr.utm_campaign</a:t>
            </a:r>
            <a:r>
              <a:rPr lang="en-GB" dirty="0" smtClean="0"/>
              <a:t> </a:t>
            </a:r>
            <a:r>
              <a:rPr lang="en-GB" dirty="0"/>
              <a:t>AS Campaign,</a:t>
            </a:r>
          </a:p>
          <a:p>
            <a:r>
              <a:rPr lang="en-GB" dirty="0"/>
              <a:t>       COUNT(*) AS Count</a:t>
            </a:r>
          </a:p>
          <a:p>
            <a:r>
              <a:rPr lang="en-GB" dirty="0"/>
              <a:t>FROM </a:t>
            </a:r>
            <a:r>
              <a:rPr lang="en-GB" dirty="0" err="1" smtClean="0"/>
              <a:t>ft_attr</a:t>
            </a:r>
            <a:endParaRPr lang="en-GB" dirty="0"/>
          </a:p>
          <a:p>
            <a:r>
              <a:rPr lang="en-GB" dirty="0"/>
              <a:t>GROUP BY 1, 2</a:t>
            </a:r>
          </a:p>
          <a:p>
            <a:r>
              <a:rPr lang="en-GB" dirty="0"/>
              <a:t>ORDER BY 3 DESC;</a:t>
            </a:r>
          </a:p>
        </p:txBody>
      </p:sp>
    </p:spTree>
    <p:extLst>
      <p:ext uri="{BB962C8B-B14F-4D97-AF65-F5344CB8AC3E}">
        <p14:creationId xmlns:p14="http://schemas.microsoft.com/office/powerpoint/2010/main" val="286642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145" y="315730"/>
            <a:ext cx="457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--How many last touches is each campaign responsible for?</a:t>
            </a:r>
          </a:p>
          <a:p>
            <a:r>
              <a:rPr lang="en-GB" dirty="0"/>
              <a:t>--create a temporary table (</a:t>
            </a:r>
            <a:r>
              <a:rPr lang="en-GB" dirty="0" err="1"/>
              <a:t>last_touch</a:t>
            </a:r>
            <a:r>
              <a:rPr lang="en-GB" dirty="0"/>
              <a:t>) that finds the latest timestamp for each user id </a:t>
            </a:r>
          </a:p>
          <a:p>
            <a:r>
              <a:rPr lang="en-GB" dirty="0"/>
              <a:t>WITH </a:t>
            </a:r>
            <a:r>
              <a:rPr lang="en-GB" dirty="0" err="1"/>
              <a:t>last_touch</a:t>
            </a:r>
            <a:r>
              <a:rPr lang="en-GB" dirty="0"/>
              <a:t> AS (</a:t>
            </a:r>
          </a:p>
          <a:p>
            <a:r>
              <a:rPr lang="en-GB" dirty="0"/>
              <a:t>    SELECT </a:t>
            </a:r>
            <a:r>
              <a:rPr lang="en-GB" dirty="0" err="1"/>
              <a:t>user_id</a:t>
            </a:r>
            <a:r>
              <a:rPr lang="en-GB" dirty="0"/>
              <a:t>,</a:t>
            </a:r>
          </a:p>
          <a:p>
            <a:r>
              <a:rPr lang="en-GB" dirty="0"/>
              <a:t>        MAX(timestamp) as </a:t>
            </a:r>
            <a:r>
              <a:rPr lang="en-GB" dirty="0" err="1"/>
              <a:t>last_touch_at</a:t>
            </a:r>
            <a:endParaRPr lang="en-GB" dirty="0"/>
          </a:p>
          <a:p>
            <a:r>
              <a:rPr lang="en-GB" dirty="0"/>
              <a:t>    FROM </a:t>
            </a:r>
            <a:r>
              <a:rPr lang="en-GB" dirty="0" err="1"/>
              <a:t>page_visits</a:t>
            </a:r>
            <a:endParaRPr lang="en-GB" dirty="0"/>
          </a:p>
          <a:p>
            <a:r>
              <a:rPr lang="en-GB" dirty="0"/>
              <a:t>    GROUP BY </a:t>
            </a:r>
            <a:r>
              <a:rPr lang="en-GB" dirty="0" err="1"/>
              <a:t>user_id</a:t>
            </a:r>
            <a:r>
              <a:rPr lang="en-GB" dirty="0"/>
              <a:t>),</a:t>
            </a:r>
          </a:p>
          <a:p>
            <a:r>
              <a:rPr lang="en-GB" dirty="0"/>
              <a:t>--create another temporary table that adds source and campaign </a:t>
            </a:r>
            <a:r>
              <a:rPr lang="en-GB" dirty="0" err="1"/>
              <a:t>colums</a:t>
            </a:r>
            <a:r>
              <a:rPr lang="en-GB" dirty="0"/>
              <a:t> by joining </a:t>
            </a:r>
            <a:r>
              <a:rPr lang="en-GB" dirty="0" err="1"/>
              <a:t>last_touch</a:t>
            </a:r>
            <a:r>
              <a:rPr lang="en-GB" dirty="0"/>
              <a:t> to </a:t>
            </a:r>
            <a:r>
              <a:rPr lang="en-GB" dirty="0" err="1"/>
              <a:t>page_visits</a:t>
            </a:r>
            <a:r>
              <a:rPr lang="en-GB" dirty="0"/>
              <a:t> table on </a:t>
            </a:r>
            <a:r>
              <a:rPr lang="en-GB" dirty="0" err="1"/>
              <a:t>user_id</a:t>
            </a:r>
            <a:r>
              <a:rPr lang="en-GB" dirty="0"/>
              <a:t> and timestamp    </a:t>
            </a:r>
          </a:p>
          <a:p>
            <a:r>
              <a:rPr lang="en-GB" dirty="0" err="1"/>
              <a:t>lt_attr</a:t>
            </a:r>
            <a:r>
              <a:rPr lang="en-GB" dirty="0"/>
              <a:t> AS (</a:t>
            </a:r>
          </a:p>
          <a:p>
            <a:r>
              <a:rPr lang="en-GB" dirty="0"/>
              <a:t>SELECT </a:t>
            </a:r>
            <a:r>
              <a:rPr lang="en-GB" dirty="0" err="1"/>
              <a:t>lt.user_id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lt.last_touch_at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pv.utm_source</a:t>
            </a:r>
            <a:r>
              <a:rPr lang="en-GB" dirty="0"/>
              <a:t>,</a:t>
            </a:r>
          </a:p>
          <a:p>
            <a:r>
              <a:rPr lang="en-GB" dirty="0"/>
              <a:t>		</a:t>
            </a:r>
            <a:r>
              <a:rPr lang="en-GB" dirty="0" err="1"/>
              <a:t>pv.utm_campaign</a:t>
            </a:r>
            <a:endParaRPr lang="en-GB" dirty="0"/>
          </a:p>
          <a:p>
            <a:r>
              <a:rPr lang="en-GB" dirty="0"/>
              <a:t>FROM </a:t>
            </a:r>
            <a:r>
              <a:rPr lang="en-GB" dirty="0" err="1"/>
              <a:t>last_touch</a:t>
            </a:r>
            <a:r>
              <a:rPr lang="en-GB" dirty="0"/>
              <a:t> </a:t>
            </a:r>
            <a:r>
              <a:rPr lang="en-GB" dirty="0" err="1"/>
              <a:t>lt</a:t>
            </a:r>
            <a:endParaRPr lang="en-GB" dirty="0"/>
          </a:p>
          <a:p>
            <a:r>
              <a:rPr lang="en-GB" dirty="0"/>
              <a:t>JOIN </a:t>
            </a:r>
            <a:r>
              <a:rPr lang="en-GB" dirty="0" err="1"/>
              <a:t>page_visits</a:t>
            </a:r>
            <a:r>
              <a:rPr lang="en-GB" dirty="0"/>
              <a:t> </a:t>
            </a:r>
            <a:r>
              <a:rPr lang="en-GB" dirty="0" err="1"/>
              <a:t>pv</a:t>
            </a:r>
            <a:endParaRPr lang="en-GB" dirty="0"/>
          </a:p>
          <a:p>
            <a:r>
              <a:rPr lang="en-GB" dirty="0"/>
              <a:t>    ON </a:t>
            </a:r>
            <a:r>
              <a:rPr lang="en-GB" dirty="0" err="1"/>
              <a:t>lt.user_id</a:t>
            </a:r>
            <a:r>
              <a:rPr lang="en-GB" dirty="0"/>
              <a:t> = </a:t>
            </a:r>
            <a:r>
              <a:rPr lang="en-GB" dirty="0" err="1"/>
              <a:t>pv.user_id</a:t>
            </a:r>
            <a:endParaRPr lang="en-GB" dirty="0"/>
          </a:p>
          <a:p>
            <a:r>
              <a:rPr lang="en-GB" dirty="0"/>
              <a:t>    AND </a:t>
            </a:r>
            <a:r>
              <a:rPr lang="en-GB" dirty="0" err="1"/>
              <a:t>lt.last_touch_at</a:t>
            </a:r>
            <a:r>
              <a:rPr lang="en-GB" dirty="0"/>
              <a:t> = </a:t>
            </a:r>
            <a:r>
              <a:rPr lang="en-GB" dirty="0" err="1"/>
              <a:t>pv.timestamp</a:t>
            </a:r>
            <a:endParaRPr lang="en-GB" dirty="0"/>
          </a:p>
          <a:p>
            <a:r>
              <a:rPr lang="en-GB" dirty="0"/>
              <a:t>)</a:t>
            </a:r>
          </a:p>
          <a:p>
            <a:r>
              <a:rPr lang="en-GB" dirty="0"/>
              <a:t>--count the rows to determine how many last touches are attributed to each campaign and source</a:t>
            </a:r>
          </a:p>
          <a:p>
            <a:r>
              <a:rPr lang="en-GB" dirty="0"/>
              <a:t>SELECT </a:t>
            </a:r>
            <a:r>
              <a:rPr lang="en-GB" dirty="0" err="1"/>
              <a:t>lt_attr.utm_source</a:t>
            </a:r>
            <a:r>
              <a:rPr lang="en-GB" dirty="0"/>
              <a:t> AS Source,</a:t>
            </a:r>
          </a:p>
          <a:p>
            <a:r>
              <a:rPr lang="en-GB" dirty="0"/>
              <a:t>       </a:t>
            </a:r>
            <a:r>
              <a:rPr lang="en-GB" dirty="0" err="1"/>
              <a:t>lt_attr.utm_campaign</a:t>
            </a:r>
            <a:r>
              <a:rPr lang="en-GB" dirty="0"/>
              <a:t> AS Campaign,</a:t>
            </a:r>
          </a:p>
          <a:p>
            <a:r>
              <a:rPr lang="en-GB" dirty="0"/>
              <a:t>       COUNT(*) AS Count</a:t>
            </a:r>
          </a:p>
          <a:p>
            <a:r>
              <a:rPr lang="en-GB" dirty="0"/>
              <a:t>FROM </a:t>
            </a:r>
            <a:r>
              <a:rPr lang="en-GB" dirty="0" err="1"/>
              <a:t>lt_attr</a:t>
            </a:r>
            <a:endParaRPr lang="en-GB" dirty="0"/>
          </a:p>
          <a:p>
            <a:r>
              <a:rPr lang="en-GB" dirty="0"/>
              <a:t>GROUP BY 1, 2</a:t>
            </a:r>
          </a:p>
          <a:p>
            <a:r>
              <a:rPr lang="en-GB" dirty="0"/>
              <a:t>ORDER BY 3 DESC;</a:t>
            </a:r>
          </a:p>
        </p:txBody>
      </p:sp>
    </p:spTree>
    <p:extLst>
      <p:ext uri="{BB962C8B-B14F-4D97-AF65-F5344CB8AC3E}">
        <p14:creationId xmlns:p14="http://schemas.microsoft.com/office/powerpoint/2010/main" val="286879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  <a:latin typeface="+mj-lt"/>
              </a:rPr>
              <a:t>Table </a:t>
            </a:r>
            <a:r>
              <a:rPr lang="en" b="1" dirty="0">
                <a:solidFill>
                  <a:srgbClr val="295269"/>
                </a:solidFill>
                <a:latin typeface="+mj-lt"/>
              </a:rPr>
              <a:t>of Contents</a:t>
            </a:r>
            <a:endParaRPr b="1" dirty="0">
              <a:solidFill>
                <a:srgbClr val="295269"/>
              </a:solidFill>
              <a:latin typeface="+mj-lt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314" y="1074057"/>
            <a:ext cx="318548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 smtClean="0"/>
              <a:t>Get familiar with </a:t>
            </a:r>
            <a:r>
              <a:rPr lang="en-GB" b="1" dirty="0" err="1" smtClean="0"/>
              <a:t>CoolTShirts</a:t>
            </a:r>
            <a:endParaRPr lang="en-GB" b="1" dirty="0" smtClean="0"/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Campaigns and sources</a:t>
            </a:r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Pages on the </a:t>
            </a:r>
            <a:r>
              <a:rPr lang="en-GB" dirty="0" err="1" smtClean="0"/>
              <a:t>CoolTShirts</a:t>
            </a:r>
            <a:r>
              <a:rPr lang="en-GB" dirty="0" smtClean="0"/>
              <a:t> site</a:t>
            </a:r>
          </a:p>
          <a:p>
            <a:pPr marL="400050" lvl="3" indent="-400050">
              <a:buFont typeface="+mj-lt"/>
              <a:buAutoNum type="romanLcPeriod"/>
            </a:pPr>
            <a:endParaRPr lang="en-GB" dirty="0" smtClean="0"/>
          </a:p>
          <a:p>
            <a:pPr lvl="3"/>
            <a:r>
              <a:rPr lang="en-GB" b="1" dirty="0" smtClean="0"/>
              <a:t>2. What is the user journey?</a:t>
            </a:r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First touches</a:t>
            </a:r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Last touches</a:t>
            </a:r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Purchases</a:t>
            </a:r>
          </a:p>
          <a:p>
            <a:pPr marL="400050" lvl="3" indent="-400050">
              <a:buFont typeface="+mj-lt"/>
              <a:buAutoNum type="romanLcPeriod"/>
            </a:pPr>
            <a:r>
              <a:rPr lang="en-GB" dirty="0" smtClean="0"/>
              <a:t>Overall user journey</a:t>
            </a:r>
          </a:p>
          <a:p>
            <a:pPr marL="400050" lvl="3" indent="-400050">
              <a:buFont typeface="+mj-lt"/>
              <a:buAutoNum type="romanLcPeriod"/>
            </a:pPr>
            <a:endParaRPr lang="en-GB" dirty="0"/>
          </a:p>
          <a:p>
            <a:pPr lvl="3"/>
            <a:r>
              <a:rPr lang="en-GB" b="1" dirty="0" smtClean="0"/>
              <a:t>3. Optimising the campaign Budget</a:t>
            </a:r>
            <a:endParaRPr lang="en-GB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smtClean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Get familiar with CoolTShirts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90918" y="16568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/>
              <a:t>How many campaigns and sources does </a:t>
            </a:r>
            <a:r>
              <a:rPr lang="en-GB" sz="2000" dirty="0" err="1"/>
              <a:t>CoolTShirts</a:t>
            </a:r>
            <a:r>
              <a:rPr lang="en-GB" sz="2000" dirty="0"/>
              <a:t> use and how are they related?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914123"/>
            <a:ext cx="8515752" cy="144807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>
                <a:latin typeface="Roboto"/>
                <a:ea typeface="Roboto"/>
                <a:sym typeface="Roboto"/>
              </a:rPr>
              <a:t>A source (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utm_source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) is a touchpoint that drives traffic to a website, for example,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facebook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, email,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buzzfeed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.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CoolTShirts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 has 6 sources (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nytimes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, email,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buzzfeed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,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facebook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, medium, google)</a:t>
            </a:r>
            <a:endParaRPr lang="en-GB" sz="1100" dirty="0" smtClean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>
                <a:latin typeface="Roboto"/>
                <a:ea typeface="Roboto"/>
                <a:sym typeface="Roboto"/>
              </a:rPr>
              <a:t>A campaign (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utm_campaign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) is a specific piece of communication that is designed to generate a response. Examples could be an retargeting ad on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facebook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, or a paid 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search 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on google. Each source can have multiple campaigns associated with it, for example weekly-newsletter and retargeting-campaigns are both associated with the email source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.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CoolTShirts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 has 8 campaigns (shown below with their sources)</a:t>
            </a:r>
            <a:endParaRPr lang="en-GB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02" y="2428504"/>
            <a:ext cx="3597825" cy="2628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5" y="2430075"/>
            <a:ext cx="4598668" cy="2626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194286"/>
            <a:ext cx="8520600" cy="63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What pages are on the </a:t>
            </a:r>
            <a:r>
              <a:rPr lang="en-GB" sz="2000" dirty="0" err="1" smtClean="0"/>
              <a:t>CoolTShirts</a:t>
            </a:r>
            <a:r>
              <a:rPr lang="en-GB" sz="2000" dirty="0" smtClean="0"/>
              <a:t> website?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700" y="1031886"/>
            <a:ext cx="8148607" cy="12402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There are four distinct pages on the </a:t>
            </a:r>
            <a:r>
              <a:rPr lang="en-GB" sz="1200" dirty="0" err="1" smtClean="0">
                <a:latin typeface="Roboto"/>
                <a:ea typeface="Roboto"/>
                <a:sym typeface="Roboto"/>
              </a:rPr>
              <a:t>CoolTShirts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 website that the links in campaigns directed users to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Landing page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Shopping cart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Checkout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Purchase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485862"/>
            <a:ext cx="5451352" cy="1511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410" y="2485863"/>
            <a:ext cx="1551742" cy="1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6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32219" y="1508414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+mj-lt"/>
                <a:ea typeface="Roboto Black"/>
                <a:sym typeface="Roboto Black"/>
              </a:rPr>
              <a:t>2. What is the user journey?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75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42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What is the user </a:t>
            </a:r>
            <a:r>
              <a:rPr lang="en-GB" sz="2000" dirty="0" smtClean="0"/>
              <a:t>journey – first touches by campaign?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282233" y="2024277"/>
            <a:ext cx="4550066" cy="20974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The first touch for each user can be found by identifying which campaign had the earliest 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timestamp (i.e. the first campaign that they interacted with). In total, there were 1,979 visitors.</a:t>
            </a:r>
            <a:endParaRPr lang="en-GB" sz="1200" dirty="0" smtClean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>
                <a:latin typeface="Roboto"/>
                <a:ea typeface="Roboto"/>
                <a:sym typeface="Roboto"/>
              </a:rPr>
              <a:t>Four campaigns were responsible for all the first touches, and each of these had a different source. It seems that the brand’s articles in various 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news 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sources are a very valuable way of attracting users to the </a:t>
            </a:r>
            <a:r>
              <a:rPr lang="en-GB" sz="1200" dirty="0" smtClean="0">
                <a:latin typeface="Roboto"/>
                <a:ea typeface="Roboto"/>
                <a:sym typeface="Roboto"/>
              </a:rPr>
              <a:t>site, as these were the top 3 campaigns for first touch. </a:t>
            </a: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7" y="775854"/>
            <a:ext cx="3997866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33" y="775854"/>
            <a:ext cx="4550066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7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3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What is the user </a:t>
            </a:r>
            <a:r>
              <a:rPr lang="en-GB" sz="2000" dirty="0" smtClean="0"/>
              <a:t>journey – last touches by campaign?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387439" y="2579687"/>
            <a:ext cx="4486452" cy="246177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>
                <a:latin typeface="Roboto"/>
                <a:ea typeface="Roboto"/>
                <a:sym typeface="Roboto"/>
              </a:rPr>
              <a:t>The last touch for each user can be found by identifying which campaign had the latest 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timestamp (the last campaign a user interacted with)</a:t>
            </a:r>
            <a:endParaRPr lang="en-GB" sz="1100" dirty="0" smtClean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100" dirty="0">
              <a:latin typeface="Roboto"/>
              <a:ea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100" dirty="0" smtClean="0">
                <a:latin typeface="Roboto"/>
                <a:ea typeface="Roboto"/>
                <a:sym typeface="Roboto"/>
              </a:rPr>
              <a:t>All 8 campaigns were responsible for some last touches, but the most successful sources were email (weekly newsletter and retargeting-campaign) and a retargeting-ad on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facebook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. This suggests that when a user first visits the site, the company collects email subscriptions. I would also assume that information about the pages that a user visits is collected to make sure that both the email and </a:t>
            </a:r>
            <a:r>
              <a:rPr lang="en-GB" sz="1100" dirty="0" err="1" smtClean="0">
                <a:latin typeface="Roboto"/>
                <a:ea typeface="Roboto"/>
                <a:sym typeface="Roboto"/>
              </a:rPr>
              <a:t>facebook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 retargeting campaigns show relevant information (for example, images of products that the user </a:t>
            </a:r>
            <a:r>
              <a:rPr lang="en-GB" sz="1100" dirty="0" smtClean="0">
                <a:latin typeface="Roboto"/>
                <a:ea typeface="Roboto"/>
                <a:sym typeface="Roboto"/>
              </a:rPr>
              <a:t>viewed).</a:t>
            </a:r>
            <a:endParaRPr lang="en-GB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2" y="593968"/>
            <a:ext cx="4261026" cy="4447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439" y="593968"/>
            <a:ext cx="4486452" cy="19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8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46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2000" dirty="0" smtClean="0"/>
              <a:t>What is the user </a:t>
            </a:r>
            <a:r>
              <a:rPr lang="en-GB" sz="2000" dirty="0" smtClean="0"/>
              <a:t>journey – how many visitors purchase?</a:t>
            </a:r>
            <a:endParaRPr lang="en-GB" sz="1800" dirty="0">
              <a:latin typeface="Roboto"/>
              <a:ea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211370" y="3325091"/>
            <a:ext cx="4745622" cy="11360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By finding cases where the max timestamp was on the purchase page, we can identify which campaigns and sources were responsible for users making a purchase. There were 361 purchasers (CR of 361/1979=18.2%)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 smtClean="0"/>
              <a:t>4 campaigns accounted for 93% of all the purchases.</a:t>
            </a:r>
            <a:endParaRPr lang="en-GB" sz="1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7" y="649401"/>
            <a:ext cx="3589676" cy="4386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70" y="649400"/>
            <a:ext cx="4745622" cy="25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3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1157</Words>
  <Application>Microsoft Office PowerPoint</Application>
  <PresentationFormat>On-screen Show (16:9)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Dosis</vt:lpstr>
      <vt:lpstr>Arial</vt:lpstr>
      <vt:lpstr>Roboto</vt:lpstr>
      <vt:lpstr>Roboto Thin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Janine Jones</dc:creator>
  <cp:lastModifiedBy>Janine Jones</cp:lastModifiedBy>
  <cp:revision>22</cp:revision>
  <dcterms:modified xsi:type="dcterms:W3CDTF">2019-02-27T15:56:07Z</dcterms:modified>
</cp:coreProperties>
</file>